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62" r:id="rId2"/>
    <p:sldId id="258" r:id="rId3"/>
    <p:sldId id="257" r:id="rId4"/>
    <p:sldId id="260" r:id="rId5"/>
    <p:sldId id="265" r:id="rId6"/>
    <p:sldId id="276" r:id="rId7"/>
    <p:sldId id="277" r:id="rId8"/>
    <p:sldId id="259" r:id="rId9"/>
    <p:sldId id="278" r:id="rId10"/>
    <p:sldId id="267" r:id="rId11"/>
    <p:sldId id="283" r:id="rId12"/>
    <p:sldId id="269" r:id="rId13"/>
    <p:sldId id="279" r:id="rId14"/>
    <p:sldId id="280" r:id="rId15"/>
    <p:sldId id="284" r:id="rId16"/>
    <p:sldId id="273" r:id="rId17"/>
    <p:sldId id="285" r:id="rId18"/>
  </p:sldIdLst>
  <p:sldSz cx="12192000" cy="68580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78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 n R" userId="93f453a265edc970" providerId="LiveId" clId="{A4E99F2D-55C9-4D35-A2AE-DAB6BA002198}"/>
    <pc:docChg chg="custSel modSld">
      <pc:chgData name="R n R" userId="93f453a265edc970" providerId="LiveId" clId="{A4E99F2D-55C9-4D35-A2AE-DAB6BA002198}" dt="2024-06-07T20:20:02.094" v="231" actId="20577"/>
      <pc:docMkLst>
        <pc:docMk/>
      </pc:docMkLst>
      <pc:sldChg chg="modSp mod">
        <pc:chgData name="R n R" userId="93f453a265edc970" providerId="LiveId" clId="{A4E99F2D-55C9-4D35-A2AE-DAB6BA002198}" dt="2024-06-07T20:13:23.292" v="101" actId="20577"/>
        <pc:sldMkLst>
          <pc:docMk/>
          <pc:sldMk cId="2425210758" sldId="257"/>
        </pc:sldMkLst>
        <pc:spChg chg="mod">
          <ac:chgData name="R n R" userId="93f453a265edc970" providerId="LiveId" clId="{A4E99F2D-55C9-4D35-A2AE-DAB6BA002198}" dt="2024-06-07T20:13:23.292" v="101" actId="20577"/>
          <ac:spMkLst>
            <pc:docMk/>
            <pc:sldMk cId="2425210758" sldId="257"/>
            <ac:spMk id="3" creationId="{0CC75DE3-88F7-B5FA-3DDB-53E355B586BC}"/>
          </ac:spMkLst>
        </pc:spChg>
      </pc:sldChg>
      <pc:sldChg chg="modSp mod">
        <pc:chgData name="R n R" userId="93f453a265edc970" providerId="LiveId" clId="{A4E99F2D-55C9-4D35-A2AE-DAB6BA002198}" dt="2024-06-07T20:16:15.193" v="154" actId="20577"/>
        <pc:sldMkLst>
          <pc:docMk/>
          <pc:sldMk cId="3097614083" sldId="259"/>
        </pc:sldMkLst>
        <pc:spChg chg="mod">
          <ac:chgData name="R n R" userId="93f453a265edc970" providerId="LiveId" clId="{A4E99F2D-55C9-4D35-A2AE-DAB6BA002198}" dt="2024-06-07T20:16:15.193" v="154" actId="20577"/>
          <ac:spMkLst>
            <pc:docMk/>
            <pc:sldMk cId="3097614083" sldId="259"/>
            <ac:spMk id="5" creationId="{60DFC4E1-0EF6-AEB1-BD08-6B44CCD57909}"/>
          </ac:spMkLst>
        </pc:spChg>
      </pc:sldChg>
      <pc:sldChg chg="modSp mod">
        <pc:chgData name="R n R" userId="93f453a265edc970" providerId="LiveId" clId="{A4E99F2D-55C9-4D35-A2AE-DAB6BA002198}" dt="2024-06-07T20:15:25.272" v="132" actId="20577"/>
        <pc:sldMkLst>
          <pc:docMk/>
          <pc:sldMk cId="1891681497" sldId="277"/>
        </pc:sldMkLst>
        <pc:spChg chg="mod">
          <ac:chgData name="R n R" userId="93f453a265edc970" providerId="LiveId" clId="{A4E99F2D-55C9-4D35-A2AE-DAB6BA002198}" dt="2024-06-07T20:14:17.666" v="103" actId="14100"/>
          <ac:spMkLst>
            <pc:docMk/>
            <pc:sldMk cId="1891681497" sldId="277"/>
            <ac:spMk id="3" creationId="{6F9E78AC-AE87-F73E-A7D6-53139FE3DD17}"/>
          </ac:spMkLst>
        </pc:spChg>
        <pc:spChg chg="mod">
          <ac:chgData name="R n R" userId="93f453a265edc970" providerId="LiveId" clId="{A4E99F2D-55C9-4D35-A2AE-DAB6BA002198}" dt="2024-06-07T20:15:25.272" v="132" actId="20577"/>
          <ac:spMkLst>
            <pc:docMk/>
            <pc:sldMk cId="1891681497" sldId="277"/>
            <ac:spMk id="4" creationId="{B8D1050C-97F9-5D48-824E-7F488835121D}"/>
          </ac:spMkLst>
        </pc:spChg>
      </pc:sldChg>
      <pc:sldChg chg="modSp mod">
        <pc:chgData name="R n R" userId="93f453a265edc970" providerId="LiveId" clId="{A4E99F2D-55C9-4D35-A2AE-DAB6BA002198}" dt="2024-06-07T20:16:35.376" v="158" actId="20577"/>
        <pc:sldMkLst>
          <pc:docMk/>
          <pc:sldMk cId="1846587248" sldId="278"/>
        </pc:sldMkLst>
        <pc:spChg chg="mod">
          <ac:chgData name="R n R" userId="93f453a265edc970" providerId="LiveId" clId="{A4E99F2D-55C9-4D35-A2AE-DAB6BA002198}" dt="2024-06-07T20:16:35.376" v="158" actId="20577"/>
          <ac:spMkLst>
            <pc:docMk/>
            <pc:sldMk cId="1846587248" sldId="278"/>
            <ac:spMk id="4" creationId="{0AC9CA06-D0F7-FB4A-52E7-06A3CFE2A47C}"/>
          </ac:spMkLst>
        </pc:spChg>
      </pc:sldChg>
      <pc:sldChg chg="modSp mod">
        <pc:chgData name="R n R" userId="93f453a265edc970" providerId="LiveId" clId="{A4E99F2D-55C9-4D35-A2AE-DAB6BA002198}" dt="2024-06-07T20:20:02.094" v="231" actId="20577"/>
        <pc:sldMkLst>
          <pc:docMk/>
          <pc:sldMk cId="127691062" sldId="279"/>
        </pc:sldMkLst>
        <pc:spChg chg="mod">
          <ac:chgData name="R n R" userId="93f453a265edc970" providerId="LiveId" clId="{A4E99F2D-55C9-4D35-A2AE-DAB6BA002198}" dt="2024-06-07T20:20:02.094" v="231" actId="20577"/>
          <ac:spMkLst>
            <pc:docMk/>
            <pc:sldMk cId="127691062" sldId="279"/>
            <ac:spMk id="8" creationId="{F757A42C-DA4D-29CD-44C5-CF8BB385CA19}"/>
          </ac:spMkLst>
        </pc:spChg>
      </pc:sldChg>
      <pc:sldChg chg="modSp mod">
        <pc:chgData name="R n R" userId="93f453a265edc970" providerId="LiveId" clId="{A4E99F2D-55C9-4D35-A2AE-DAB6BA002198}" dt="2024-06-07T20:18:15.976" v="198" actId="14100"/>
        <pc:sldMkLst>
          <pc:docMk/>
          <pc:sldMk cId="2397876818" sldId="283"/>
        </pc:sldMkLst>
        <pc:spChg chg="mod">
          <ac:chgData name="R n R" userId="93f453a265edc970" providerId="LiveId" clId="{A4E99F2D-55C9-4D35-A2AE-DAB6BA002198}" dt="2024-06-07T20:18:15.976" v="198" actId="14100"/>
          <ac:spMkLst>
            <pc:docMk/>
            <pc:sldMk cId="2397876818" sldId="283"/>
            <ac:spMk id="5" creationId="{394B8CCA-DE62-95C4-1B12-3AD7EE04148B}"/>
          </ac:spMkLst>
        </pc:spChg>
      </pc:sldChg>
    </pc:docChg>
  </pc:docChgLst>
  <pc:docChgLst>
    <pc:chgData name="R n R" userId="93f453a265edc970" providerId="LiveId" clId="{792858C8-CFA9-4667-9D40-7DC810289FD3}"/>
    <pc:docChg chg="modSld">
      <pc:chgData name="R n R" userId="93f453a265edc970" providerId="LiveId" clId="{792858C8-CFA9-4667-9D40-7DC810289FD3}" dt="2024-09-07T16:38:39.171" v="43" actId="20577"/>
      <pc:docMkLst>
        <pc:docMk/>
      </pc:docMkLst>
      <pc:sldChg chg="modSp mod">
        <pc:chgData name="R n R" userId="93f453a265edc970" providerId="LiveId" clId="{792858C8-CFA9-4667-9D40-7DC810289FD3}" dt="2024-09-07T16:38:39.171" v="43" actId="20577"/>
        <pc:sldMkLst>
          <pc:docMk/>
          <pc:sldMk cId="2425210758" sldId="257"/>
        </pc:sldMkLst>
        <pc:spChg chg="mod">
          <ac:chgData name="R n R" userId="93f453a265edc970" providerId="LiveId" clId="{792858C8-CFA9-4667-9D40-7DC810289FD3}" dt="2024-09-07T16:38:39.171" v="43" actId="20577"/>
          <ac:spMkLst>
            <pc:docMk/>
            <pc:sldMk cId="2425210758" sldId="257"/>
            <ac:spMk id="3" creationId="{0CC75DE3-88F7-B5FA-3DDB-53E355B586B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0D8BCA8-F18C-4EB3-9A0F-36EF7A0980E1}" type="datetimeFigureOut">
              <a:rPr lang="en-CA" smtClean="0"/>
              <a:t>2024-09-07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116732D-A74D-47C0-98A9-0F8A7AE86E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721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BCA8-F18C-4EB3-9A0F-36EF7A0980E1}" type="datetimeFigureOut">
              <a:rPr lang="en-CA" smtClean="0"/>
              <a:t>2024-09-07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732D-A74D-47C0-98A9-0F8A7AE86E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666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BCA8-F18C-4EB3-9A0F-36EF7A0980E1}" type="datetimeFigureOut">
              <a:rPr lang="en-CA" smtClean="0"/>
              <a:t>2024-09-07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732D-A74D-47C0-98A9-0F8A7AE86E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3910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BCA8-F18C-4EB3-9A0F-36EF7A0980E1}" type="datetimeFigureOut">
              <a:rPr lang="en-CA" smtClean="0"/>
              <a:t>2024-09-07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732D-A74D-47C0-98A9-0F8A7AE86E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441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BCA8-F18C-4EB3-9A0F-36EF7A0980E1}" type="datetimeFigureOut">
              <a:rPr lang="en-CA" smtClean="0"/>
              <a:t>2024-09-07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732D-A74D-47C0-98A9-0F8A7AE86E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297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BCA8-F18C-4EB3-9A0F-36EF7A0980E1}" type="datetimeFigureOut">
              <a:rPr lang="en-CA" smtClean="0"/>
              <a:t>2024-09-07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732D-A74D-47C0-98A9-0F8A7AE86E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2685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BCA8-F18C-4EB3-9A0F-36EF7A0980E1}" type="datetimeFigureOut">
              <a:rPr lang="en-CA" smtClean="0"/>
              <a:t>2024-09-07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732D-A74D-47C0-98A9-0F8A7AE86E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962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BCA8-F18C-4EB3-9A0F-36EF7A0980E1}" type="datetimeFigureOut">
              <a:rPr lang="en-CA" smtClean="0"/>
              <a:t>2024-09-07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732D-A74D-47C0-98A9-0F8A7AE86E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872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BCA8-F18C-4EB3-9A0F-36EF7A0980E1}" type="datetimeFigureOut">
              <a:rPr lang="en-CA" smtClean="0"/>
              <a:t>2024-09-07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732D-A74D-47C0-98A9-0F8A7AE86E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5941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8BCA8-F18C-4EB3-9A0F-36EF7A0980E1}" type="datetimeFigureOut">
              <a:rPr lang="en-CA" smtClean="0"/>
              <a:t>2024-09-07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116732D-A74D-47C0-98A9-0F8A7AE86E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924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0D8BCA8-F18C-4EB3-9A0F-36EF7A0980E1}" type="datetimeFigureOut">
              <a:rPr lang="en-CA" smtClean="0"/>
              <a:t>2024-09-07</a:t>
            </a:fld>
            <a:endParaRPr lang="en-CA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C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116732D-A74D-47C0-98A9-0F8A7AE86E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9175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0D8BCA8-F18C-4EB3-9A0F-36EF7A0980E1}" type="datetimeFigureOut">
              <a:rPr lang="en-CA" smtClean="0"/>
              <a:t>2024-09-07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116732D-A74D-47C0-98A9-0F8A7AE86EE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295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nterest.com/pin/709387378781757700/" TargetMode="External"/><Relationship Id="rId2" Type="http://schemas.openxmlformats.org/officeDocument/2006/relationships/hyperlink" Target="https://biblehint.com/what-are-the-teachings-of-jesus-on-the-kingdom-of-god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34C922-3840-156D-6B15-8305770717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22A2A-F629-6FCF-F006-6BA5FFCAA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964933"/>
            <a:ext cx="10782300" cy="4629297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Vision Development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…  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 proposed</a:t>
            </a:r>
            <a:b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Missional Church Support Network</a:t>
            </a:r>
            <a:b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whether limited or more expansive</a:t>
            </a:r>
            <a:endParaRPr lang="en-CA" sz="6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919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DD7C89-340F-CD5B-50C5-6F4BE18DA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67086FF-7368-36AC-FDFF-17A5895C4D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464" y="2543386"/>
            <a:ext cx="10553032" cy="34346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Interpersonal evangelism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… local focus, with special sensitivity to reality of our post-Christian culture.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Local church (as institution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)… applied to restructuring of goals and programs regarding outreach focus and methods.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Broad movement,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initiated in Britain with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Lesslie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Newbigin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(returned Anglican missionary from India); later in America by Timothy Keller and others.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070A0EB-CE3F-F1AD-7BCE-38BF6E8DAE29}"/>
              </a:ext>
            </a:extLst>
          </p:cNvPr>
          <p:cNvSpPr txBox="1">
            <a:spLocks/>
          </p:cNvSpPr>
          <p:nvPr/>
        </p:nvSpPr>
        <p:spPr>
          <a:xfrm>
            <a:off x="603504" y="279134"/>
            <a:ext cx="10782300" cy="29790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Meaning of “Missional” Christianity</a:t>
            </a:r>
          </a:p>
          <a:p>
            <a:pPr algn="ctr"/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CA" sz="6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223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89C9E1-C6DA-1ECB-05C0-287BB23DA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91B66-D76D-6F46-2B8D-4AE2F9F5CA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279133"/>
            <a:ext cx="10782300" cy="23100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Vision Development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…  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CA" sz="6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BD964D2-8CC4-C74A-919F-2D80442E417D}"/>
              </a:ext>
            </a:extLst>
          </p:cNvPr>
          <p:cNvGrpSpPr/>
          <p:nvPr/>
        </p:nvGrpSpPr>
        <p:grpSpPr>
          <a:xfrm>
            <a:off x="4843441" y="2015066"/>
            <a:ext cx="6542363" cy="3418505"/>
            <a:chOff x="3688674" y="1742106"/>
            <a:chExt cx="7899822" cy="4097866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DDECF7A9-2DA6-DFFE-F58A-0679E38D8DF9}"/>
                </a:ext>
              </a:extLst>
            </p:cNvPr>
            <p:cNvSpPr/>
            <p:nvPr/>
          </p:nvSpPr>
          <p:spPr>
            <a:xfrm>
              <a:off x="6550408" y="2370666"/>
              <a:ext cx="5038088" cy="2840746"/>
            </a:xfrm>
            <a:custGeom>
              <a:avLst/>
              <a:gdLst>
                <a:gd name="connsiteX0" fmla="*/ 4639743 w 5038088"/>
                <a:gd name="connsiteY0" fmla="*/ 0 h 2840746"/>
                <a:gd name="connsiteX1" fmla="*/ 10 w 5038088"/>
                <a:gd name="connsiteY1" fmla="*/ 1574800 h 2840746"/>
                <a:gd name="connsiteX2" fmla="*/ 4673610 w 5038088"/>
                <a:gd name="connsiteY2" fmla="*/ 2777067 h 2840746"/>
                <a:gd name="connsiteX3" fmla="*/ 4656677 w 5038088"/>
                <a:gd name="connsiteY3" fmla="*/ 2794000 h 2840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38088" h="2840746">
                  <a:moveTo>
                    <a:pt x="4639743" y="0"/>
                  </a:moveTo>
                  <a:cubicBezTo>
                    <a:pt x="2317054" y="555978"/>
                    <a:pt x="-5634" y="1111956"/>
                    <a:pt x="10" y="1574800"/>
                  </a:cubicBezTo>
                  <a:cubicBezTo>
                    <a:pt x="5654" y="2037644"/>
                    <a:pt x="3897499" y="2573867"/>
                    <a:pt x="4673610" y="2777067"/>
                  </a:cubicBezTo>
                  <a:cubicBezTo>
                    <a:pt x="5449721" y="2980267"/>
                    <a:pt x="4761099" y="2616200"/>
                    <a:pt x="4656677" y="2794000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D3B1766-0E37-9479-2925-E12508C6DF78}"/>
                </a:ext>
              </a:extLst>
            </p:cNvPr>
            <p:cNvSpPr/>
            <p:nvPr/>
          </p:nvSpPr>
          <p:spPr>
            <a:xfrm>
              <a:off x="3688674" y="1742106"/>
              <a:ext cx="5723467" cy="4097866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FF71B1D-0C14-36F7-5A88-9D248114DA2F}"/>
              </a:ext>
            </a:extLst>
          </p:cNvPr>
          <p:cNvSpPr txBox="1"/>
          <p:nvPr/>
        </p:nvSpPr>
        <p:spPr>
          <a:xfrm flipH="1">
            <a:off x="603504" y="2009897"/>
            <a:ext cx="32527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/>
              <a:t>Kingdoms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4C1A20-9A7A-82DE-1160-3F05F0BDCF2D}"/>
              </a:ext>
            </a:extLst>
          </p:cNvPr>
          <p:cNvSpPr txBox="1"/>
          <p:nvPr/>
        </p:nvSpPr>
        <p:spPr>
          <a:xfrm>
            <a:off x="5825067" y="2269067"/>
            <a:ext cx="26077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/>
              <a:t>World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4DDDF-2367-AD6B-14F9-D1DB31A560D3}"/>
              </a:ext>
            </a:extLst>
          </p:cNvPr>
          <p:cNvSpPr txBox="1"/>
          <p:nvPr/>
        </p:nvSpPr>
        <p:spPr>
          <a:xfrm>
            <a:off x="8330354" y="3137592"/>
            <a:ext cx="26077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/>
              <a:t>Heaven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4B8CCA-DE62-95C4-1B12-3AD7EE04148B}"/>
              </a:ext>
            </a:extLst>
          </p:cNvPr>
          <p:cNvSpPr txBox="1"/>
          <p:nvPr/>
        </p:nvSpPr>
        <p:spPr>
          <a:xfrm>
            <a:off x="643636" y="4656329"/>
            <a:ext cx="83089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/>
              <a:t>Being IN the world, </a:t>
            </a:r>
            <a:br>
              <a:rPr lang="en-CA" sz="4000" dirty="0"/>
            </a:br>
            <a:r>
              <a:rPr lang="en-CA" sz="4000" dirty="0"/>
              <a:t>but not OF it.  </a:t>
            </a:r>
            <a:br>
              <a:rPr lang="en-CA" sz="4000" dirty="0"/>
            </a:br>
            <a:r>
              <a:rPr lang="en-CA" sz="4000" dirty="0"/>
              <a:t>In how many ways can we so engage?</a:t>
            </a:r>
          </a:p>
        </p:txBody>
      </p:sp>
    </p:spTree>
    <p:extLst>
      <p:ext uri="{BB962C8B-B14F-4D97-AF65-F5344CB8AC3E}">
        <p14:creationId xmlns:p14="http://schemas.microsoft.com/office/powerpoint/2010/main" val="2397876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92B05D-CF69-DFFE-76D6-A11985AD9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7A01C5-F905-071C-6AD1-4C730B912574}"/>
              </a:ext>
            </a:extLst>
          </p:cNvPr>
          <p:cNvSpPr txBox="1"/>
          <p:nvPr/>
        </p:nvSpPr>
        <p:spPr>
          <a:xfrm>
            <a:off x="290085" y="197346"/>
            <a:ext cx="11247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From one of our core documents…</a:t>
            </a:r>
            <a:endParaRPr lang="en-CA" sz="4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57A42C-DA4D-29CD-44C5-CF8BB385CA19}"/>
              </a:ext>
            </a:extLst>
          </p:cNvPr>
          <p:cNvSpPr txBox="1"/>
          <p:nvPr/>
        </p:nvSpPr>
        <p:spPr>
          <a:xfrm>
            <a:off x="508000" y="1410355"/>
            <a:ext cx="1139391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  <a:t>The term “missional church” refers to a church that is </a:t>
            </a:r>
            <a:r>
              <a:rPr lang="en-US" sz="2800" b="1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  <a:t>focused on its mission to spread the gospel and serve the community</a:t>
            </a:r>
            <a:r>
              <a:rPr lang="en-US" sz="2800" dirty="0">
                <a:solidFill>
                  <a:srgbClr val="3F3F46"/>
                </a:solidFill>
                <a:latin typeface="Open Sans" panose="020B0606030504020204" pitchFamily="34" charset="0"/>
              </a:rPr>
              <a:t>…</a:t>
            </a:r>
            <a:br>
              <a:rPr lang="en-US" sz="3200" dirty="0">
                <a:solidFill>
                  <a:srgbClr val="3F3F46"/>
                </a:solidFill>
                <a:latin typeface="Open Sans" panose="020B0606030504020204" pitchFamily="34" charset="0"/>
              </a:rPr>
            </a:br>
            <a:endParaRPr lang="en-US" sz="3200" dirty="0">
              <a:solidFill>
                <a:srgbClr val="3F3F46"/>
              </a:solidFill>
              <a:latin typeface="Open Sans" panose="020B06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  <a:t>The idea is that the church should be </a:t>
            </a:r>
            <a:r>
              <a:rPr lang="en-US" sz="2800" b="1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  <a:t>actively engaged in the world around it, seeking to make a positive impact on society and culture</a:t>
            </a:r>
            <a:r>
              <a:rPr lang="en-US" sz="28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  <a:t>.</a:t>
            </a:r>
            <a:br>
              <a:rPr lang="en-US" sz="32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</a:br>
            <a:endParaRPr lang="en-US" sz="3200" b="0" i="0" dirty="0">
              <a:solidFill>
                <a:srgbClr val="3F3F46"/>
              </a:solidFill>
              <a:effectLst/>
              <a:latin typeface="Open Sans" panose="020B06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The missional church movement emphasizes that </a:t>
            </a:r>
            <a:r>
              <a:rPr lang="en-US" sz="2800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all Christians </a:t>
            </a: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should be </a:t>
            </a:r>
            <a:r>
              <a:rPr lang="en-US" sz="2800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involved in the Great Commission </a:t>
            </a: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of Jesus Christ</a:t>
            </a:r>
            <a:r>
              <a:rPr lang="en-US" sz="2800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 in every area of ministry and life</a:t>
            </a:r>
            <a:r>
              <a:rPr lang="en-US" sz="28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Open Sans" panose="020B0606030504020204" pitchFamily="34" charset="0"/>
              </a:rPr>
              <a:t>.  </a:t>
            </a:r>
            <a:br>
              <a:rPr lang="en-US" sz="32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905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92B05D-CF69-DFFE-76D6-A11985AD9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7A01C5-F905-071C-6AD1-4C730B912574}"/>
              </a:ext>
            </a:extLst>
          </p:cNvPr>
          <p:cNvSpPr txBox="1"/>
          <p:nvPr/>
        </p:nvSpPr>
        <p:spPr>
          <a:xfrm>
            <a:off x="290085" y="197346"/>
            <a:ext cx="11247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Other ideas from our documents…</a:t>
            </a:r>
            <a:endParaRPr lang="en-CA" sz="4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57A42C-DA4D-29CD-44C5-CF8BB385CA19}"/>
              </a:ext>
            </a:extLst>
          </p:cNvPr>
          <p:cNvSpPr txBox="1"/>
          <p:nvPr/>
        </p:nvSpPr>
        <p:spPr>
          <a:xfrm>
            <a:off x="798086" y="1559454"/>
            <a:ext cx="1073912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  <a:t>Are there needs to be addressed?</a:t>
            </a:r>
            <a:br>
              <a:rPr lang="en-US" sz="32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</a:br>
            <a:r>
              <a:rPr lang="en-US" sz="32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  <a:t>(focus of section 1 of </a:t>
            </a:r>
            <a:r>
              <a:rPr lang="en-US" sz="3200" dirty="0">
                <a:solidFill>
                  <a:srgbClr val="3F3F46"/>
                </a:solidFill>
                <a:latin typeface="Open Sans" panose="020B0606030504020204" pitchFamily="34" charset="0"/>
              </a:rPr>
              <a:t>our</a:t>
            </a:r>
            <a:r>
              <a:rPr lang="en-US" sz="32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  <a:t> Guidelines document)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3F3F46"/>
              </a:solidFill>
              <a:latin typeface="Open Sans" panose="020B06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3F3F46"/>
                </a:solidFill>
                <a:latin typeface="Open Sans" panose="020B0606030504020204" pitchFamily="34" charset="0"/>
              </a:rPr>
              <a:t>Can we network effectively to address such needs?</a:t>
            </a:r>
            <a:br>
              <a:rPr lang="en-US" sz="3200" dirty="0">
                <a:solidFill>
                  <a:srgbClr val="3F3F46"/>
                </a:solidFill>
                <a:latin typeface="Open Sans" panose="020B0606030504020204" pitchFamily="34" charset="0"/>
              </a:rPr>
            </a:br>
            <a:r>
              <a:rPr lang="en-US" sz="3200" dirty="0">
                <a:solidFill>
                  <a:srgbClr val="3F3F46"/>
                </a:solidFill>
                <a:latin typeface="Open Sans" panose="020B0606030504020204" pitchFamily="34" charset="0"/>
              </a:rPr>
              <a:t>(sections 2 and 3 of our Guidelines)</a:t>
            </a:r>
            <a:br>
              <a:rPr lang="en-US" sz="3200" dirty="0">
                <a:solidFill>
                  <a:srgbClr val="3F3F46"/>
                </a:solidFill>
                <a:latin typeface="Open Sans" panose="020B0606030504020204" pitchFamily="34" charset="0"/>
              </a:rPr>
            </a:br>
            <a:endParaRPr lang="en-US" sz="3200" dirty="0">
              <a:solidFill>
                <a:srgbClr val="3F3F46"/>
              </a:solidFill>
              <a:latin typeface="Open Sans" panose="020B06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  <a:t>What practical social needs might we focus on?</a:t>
            </a:r>
            <a:br>
              <a:rPr lang="en-US" sz="32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</a:br>
            <a:r>
              <a:rPr lang="en-US" sz="32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  <a:t>(section 4 </a:t>
            </a:r>
            <a:r>
              <a:rPr lang="en-US" sz="3200" b="0" i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  <a:t>of our Guidelines)</a:t>
            </a:r>
            <a:br>
              <a:rPr lang="en-US" sz="3200" b="0" i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</a:br>
            <a:br>
              <a:rPr lang="en-US" sz="3200" b="0" i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</a:br>
            <a:r>
              <a:rPr lang="en-US" sz="3200" b="0" i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  <a:t>See:  </a:t>
            </a:r>
            <a:br>
              <a:rPr lang="en-US" sz="32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7691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92B05D-CF69-DFFE-76D6-A11985AD9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7A01C5-F905-071C-6AD1-4C730B912574}"/>
              </a:ext>
            </a:extLst>
          </p:cNvPr>
          <p:cNvSpPr txBox="1"/>
          <p:nvPr/>
        </p:nvSpPr>
        <p:spPr>
          <a:xfrm>
            <a:off x="290085" y="197346"/>
            <a:ext cx="11247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Ideas from Missional Church literature…</a:t>
            </a:r>
            <a:endParaRPr lang="en-CA" sz="4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57A42C-DA4D-29CD-44C5-CF8BB385CA19}"/>
              </a:ext>
            </a:extLst>
          </p:cNvPr>
          <p:cNvSpPr txBox="1"/>
          <p:nvPr/>
        </p:nvSpPr>
        <p:spPr>
          <a:xfrm>
            <a:off x="798085" y="1457854"/>
            <a:ext cx="107391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  <a:t>We need to exhibit genuine concern for our those of our “borderlands”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3F3F46"/>
              </a:solidFill>
              <a:latin typeface="Open Sans" panose="020B06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3F3F46"/>
                </a:solidFill>
                <a:latin typeface="Open Sans" panose="020B0606030504020204" pitchFamily="34" charset="0"/>
              </a:rPr>
              <a:t>We learn to better communicate using understandable language </a:t>
            </a:r>
            <a:br>
              <a:rPr lang="en-US" sz="3200" dirty="0">
                <a:solidFill>
                  <a:srgbClr val="3F3F46"/>
                </a:solidFill>
                <a:latin typeface="Open Sans" panose="020B0606030504020204" pitchFamily="34" charset="0"/>
              </a:rPr>
            </a:br>
            <a:endParaRPr lang="en-US" sz="1600" dirty="0">
              <a:solidFill>
                <a:srgbClr val="3F3F46"/>
              </a:solidFill>
              <a:latin typeface="Open Sans" panose="020B06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  <a:t>We share in Christ’s concern for the poor and marginalized</a:t>
            </a:r>
            <a:br>
              <a:rPr lang="en-US" sz="32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</a:br>
            <a:endParaRPr lang="en-US" sz="1600" b="0" i="0" dirty="0">
              <a:solidFill>
                <a:srgbClr val="3F3F46"/>
              </a:solidFill>
              <a:effectLst/>
              <a:latin typeface="Open Sans" panose="020B06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  <a:t>We search for common ground with others</a:t>
            </a:r>
            <a:r>
              <a:rPr lang="en-US" sz="3200" dirty="0">
                <a:solidFill>
                  <a:srgbClr val="3F3F46"/>
                </a:solidFill>
                <a:latin typeface="Open Sans" panose="020B0606030504020204" pitchFamily="34" charset="0"/>
              </a:rPr>
              <a:t> as we </a:t>
            </a:r>
            <a:r>
              <a:rPr lang="en-US" sz="3200" b="0" i="0" dirty="0">
                <a:solidFill>
                  <a:srgbClr val="3F3F46"/>
                </a:solidFill>
                <a:effectLst/>
                <a:latin typeface="Open Sans" panose="020B0606030504020204" pitchFamily="34" charset="0"/>
              </a:rPr>
              <a:t>look for ways to minister (physically/spiritually) to those around us.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93910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86914-5E37-9BF4-2118-4A54DBD23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983E26-B4AC-A864-C563-6A33179F9428}"/>
              </a:ext>
            </a:extLst>
          </p:cNvPr>
          <p:cNvSpPr txBox="1"/>
          <p:nvPr/>
        </p:nvSpPr>
        <p:spPr>
          <a:xfrm>
            <a:off x="290085" y="197346"/>
            <a:ext cx="11247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6000" b="1" dirty="0"/>
              <a:t>Vision / Purpose / Approach…</a:t>
            </a:r>
            <a:br>
              <a:rPr lang="en-US" sz="6000" b="1" dirty="0"/>
            </a:br>
            <a:r>
              <a:rPr lang="en-US" sz="6000" b="1" dirty="0"/>
              <a:t> </a:t>
            </a:r>
            <a:r>
              <a:rPr lang="en-US" sz="4000" b="1" dirty="0"/>
              <a:t>Do we need something like this?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0D68C5-238A-C1F3-7C2B-9D63D4C6B2E0}"/>
              </a:ext>
            </a:extLst>
          </p:cNvPr>
          <p:cNvSpPr txBox="1"/>
          <p:nvPr/>
        </p:nvSpPr>
        <p:spPr>
          <a:xfrm>
            <a:off x="863601" y="2413338"/>
            <a:ext cx="10905066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Our purpose:  </a:t>
            </a:r>
            <a:br>
              <a:rPr lang="en-CA" sz="2800" b="1" dirty="0"/>
            </a:br>
            <a:r>
              <a:rPr lang="en-CA" sz="2800" dirty="0"/>
              <a:t>to </a:t>
            </a:r>
            <a:r>
              <a:rPr lang="en-CA" sz="2800" b="1" dirty="0"/>
              <a:t>inspire and support members </a:t>
            </a:r>
            <a:r>
              <a:rPr lang="en-CA" sz="2800" dirty="0"/>
              <a:t>of our Evangelical church community</a:t>
            </a:r>
            <a:br>
              <a:rPr lang="en-CA" sz="2800" dirty="0"/>
            </a:br>
            <a:r>
              <a:rPr lang="en-CA" sz="2800" dirty="0"/>
              <a:t>as </a:t>
            </a:r>
            <a:r>
              <a:rPr lang="en-CA" sz="2800" b="1" dirty="0"/>
              <a:t>we seek to engage effectively as salt and light </a:t>
            </a:r>
            <a:r>
              <a:rPr lang="en-CA" sz="2800" dirty="0"/>
              <a:t>in the larger secular world, through:</a:t>
            </a:r>
          </a:p>
          <a:p>
            <a:pPr lvl="1"/>
            <a:r>
              <a:rPr lang="en-CA" sz="2800" dirty="0"/>
              <a:t> a)  </a:t>
            </a:r>
            <a:r>
              <a:rPr lang="en-CA" sz="2800" b="1" dirty="0"/>
              <a:t>Careful reflection and analysis </a:t>
            </a:r>
            <a:r>
              <a:rPr lang="en-CA" sz="2800" dirty="0"/>
              <a:t>of trends/issues of concern</a:t>
            </a:r>
          </a:p>
          <a:p>
            <a:pPr lvl="1"/>
            <a:r>
              <a:rPr lang="en-CA" sz="2800" dirty="0"/>
              <a:t> b)  </a:t>
            </a:r>
            <a:r>
              <a:rPr lang="en-CA" sz="2800" b="1" dirty="0"/>
              <a:t>Consultative relationships </a:t>
            </a:r>
            <a:r>
              <a:rPr lang="en-CA" sz="2800" dirty="0"/>
              <a:t>with individuals, ministries, and thinktanks</a:t>
            </a:r>
          </a:p>
          <a:p>
            <a:pPr lvl="1"/>
            <a:r>
              <a:rPr lang="en-CA" sz="2800" dirty="0"/>
              <a:t> c)  </a:t>
            </a:r>
            <a:r>
              <a:rPr lang="en-CA" sz="2800" b="1" dirty="0"/>
              <a:t>Refinement of our self-awareness </a:t>
            </a:r>
            <a:r>
              <a:rPr lang="en-CA" sz="2800" dirty="0"/>
              <a:t>of who we are as Kingdom People.</a:t>
            </a:r>
          </a:p>
        </p:txBody>
      </p:sp>
    </p:spTree>
    <p:extLst>
      <p:ext uri="{BB962C8B-B14F-4D97-AF65-F5344CB8AC3E}">
        <p14:creationId xmlns:p14="http://schemas.microsoft.com/office/powerpoint/2010/main" val="3179367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096AB5-6E0E-1491-5BD2-83BDFB2274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A9B18D-52D8-16F1-9116-DCB2F890020E}"/>
              </a:ext>
            </a:extLst>
          </p:cNvPr>
          <p:cNvSpPr txBox="1"/>
          <p:nvPr/>
        </p:nvSpPr>
        <p:spPr>
          <a:xfrm>
            <a:off x="0" y="691654"/>
            <a:ext cx="455506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5400" b="1" dirty="0"/>
              <a:t>Importance of differing perspectives.</a:t>
            </a:r>
            <a:br>
              <a:rPr lang="en-US" sz="5400" b="1" dirty="0"/>
            </a:br>
            <a:br>
              <a:rPr lang="en-US" sz="3600" b="1" dirty="0"/>
            </a:br>
            <a:r>
              <a:rPr lang="en-US" sz="4000" b="1" dirty="0"/>
              <a:t>How do we know if, and when, we “fully understand”?</a:t>
            </a:r>
          </a:p>
        </p:txBody>
      </p:sp>
      <p:pic>
        <p:nvPicPr>
          <p:cNvPr id="3" name="Picture 2" descr="A diagram of a circle and a square&#10;&#10;Description automatically generated with medium confidence">
            <a:extLst>
              <a:ext uri="{FF2B5EF4-FFF2-40B4-BE49-F238E27FC236}">
                <a16:creationId xmlns:a16="http://schemas.microsoft.com/office/drawing/2014/main" id="{2DF16A5D-B896-00F8-6F03-74B7810EB5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9" y="691654"/>
            <a:ext cx="6050805" cy="555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009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734EA3-CEF5-E325-841F-11D41244F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12D873A-5F87-30EC-B71B-1973F3325961}"/>
              </a:ext>
            </a:extLst>
          </p:cNvPr>
          <p:cNvSpPr txBox="1"/>
          <p:nvPr/>
        </p:nvSpPr>
        <p:spPr>
          <a:xfrm>
            <a:off x="472440" y="210598"/>
            <a:ext cx="1124712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9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Vision Development</a:t>
            </a:r>
            <a:br>
              <a:rPr lang="en-US" sz="6000" b="1" dirty="0"/>
            </a:br>
            <a:r>
              <a:rPr lang="en-US" sz="6000" b="1" dirty="0"/>
              <a:t> </a:t>
            </a:r>
            <a:r>
              <a:rPr lang="en-US" sz="4000" b="1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DEC384-7ED6-00D0-03A5-C840957B198F}"/>
              </a:ext>
            </a:extLst>
          </p:cNvPr>
          <p:cNvSpPr txBox="1"/>
          <p:nvPr/>
        </p:nvSpPr>
        <p:spPr>
          <a:xfrm>
            <a:off x="787990" y="2029025"/>
            <a:ext cx="10905066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b="1" dirty="0"/>
              <a:t>Credits:</a:t>
            </a:r>
            <a:br>
              <a:rPr lang="en-CA" sz="3600" b="1" dirty="0"/>
            </a:br>
            <a:endParaRPr lang="en-CA" sz="900" b="1" dirty="0"/>
          </a:p>
          <a:p>
            <a:r>
              <a:rPr lang="en-CA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Article</a:t>
            </a:r>
            <a:br>
              <a:rPr lang="en-CA" sz="3600" b="1" dirty="0"/>
            </a:br>
            <a:endParaRPr lang="en-CA" sz="900" kern="1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Are The Teachings Of Jesus On The Kingdom Of God? - Bible Hint</a:t>
            </a:r>
            <a:r>
              <a:rPr lang="en-CA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br>
              <a:rPr lang="en-CA" sz="9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CA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[https://biblehint.com/what-are-the-teachings-of-jesus-on-the-kingdom-of-god/]</a:t>
            </a:r>
          </a:p>
          <a:p>
            <a:endParaRPr lang="en-CA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CA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Image:  This is Truth</a:t>
            </a:r>
          </a:p>
          <a:p>
            <a:r>
              <a:rPr lang="it-IT" sz="24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Private Site | Riflessioni, Citazioni, Citazioni d'ispirazione (pinterest.com)</a:t>
            </a:r>
            <a:endParaRPr lang="it-IT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it-IT" sz="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it-IT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[</a:t>
            </a:r>
            <a:r>
              <a:rPr lang="en-CA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https://www.pinterest.com/pin/709387378781757700/</a:t>
            </a:r>
            <a:r>
              <a:rPr lang="it-IT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]</a:t>
            </a:r>
            <a:endParaRPr lang="en-CA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1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AEC4A6-9EF5-81FC-34F4-8A4DEE0F8F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87FB0-0904-D576-8F15-85CC1EEAF0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279133"/>
            <a:ext cx="10782300" cy="60370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Vision Development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…  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are we seeking to do?</a:t>
            </a:r>
            <a:b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Primarily a lay-oriented initiative, reflecting a sense of Christian social responsibility in the larger community.</a:t>
            </a:r>
            <a:endParaRPr lang="en-CA" sz="6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951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8F9182-D34F-366B-B0CA-98F0CAB90A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88C76-828F-A7DA-2636-29C962DD86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279133"/>
            <a:ext cx="10782300" cy="2310063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Vision Development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…  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My personal orientation/identity</a:t>
            </a:r>
            <a:endParaRPr lang="en-CA" sz="5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C75DE3-88F7-B5FA-3DDB-53E355B58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9528" y="2897204"/>
            <a:ext cx="10553032" cy="385973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Church lay involvement  (is there a role for such leadership)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Active in public education/academia and NGO organizations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Active in poverty ministry and related issues (as a learner, both personally and corporately, and as a supporter)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Active in both international and local missions (including evangelism and community development) 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Spiritual Identity – A sinner saved by grace, and in process of growing and learning.  God is not </a:t>
            </a:r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finished with me yet.</a:t>
            </a:r>
            <a:endParaRPr lang="en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21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989B31-16A8-57DC-2B60-6391C41294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D3346-D7B0-A262-3828-F234BFDC2E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850" y="414600"/>
            <a:ext cx="10782300" cy="23100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Vision Development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…  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are we called to do?</a:t>
            </a:r>
            <a:endParaRPr lang="en-CA" sz="6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69B7B6-DE24-9EF2-A4AB-79EBE4E3639C}"/>
              </a:ext>
            </a:extLst>
          </p:cNvPr>
          <p:cNvSpPr txBox="1"/>
          <p:nvPr/>
        </p:nvSpPr>
        <p:spPr>
          <a:xfrm>
            <a:off x="893986" y="3056022"/>
            <a:ext cx="1040402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Called to live our lives…</a:t>
            </a:r>
            <a:br>
              <a:rPr lang="en-US" sz="4000" dirty="0"/>
            </a:br>
            <a:r>
              <a:rPr lang="en-US" sz="4000" dirty="0"/>
              <a:t>   “</a:t>
            </a:r>
            <a:r>
              <a:rPr lang="en-US" sz="4000" b="1" dirty="0"/>
              <a:t>IN </a:t>
            </a:r>
            <a:r>
              <a:rPr lang="en-US" sz="4000" dirty="0"/>
              <a:t>the world, but not </a:t>
            </a:r>
            <a:r>
              <a:rPr lang="en-US" sz="4000" b="1" dirty="0"/>
              <a:t>OF</a:t>
            </a:r>
            <a:r>
              <a:rPr lang="en-US" sz="4000" dirty="0"/>
              <a:t> the world.”</a:t>
            </a:r>
          </a:p>
          <a:p>
            <a:endParaRPr lang="en-US" sz="3600" dirty="0"/>
          </a:p>
          <a:p>
            <a:r>
              <a:rPr lang="en-US" sz="4000" dirty="0"/>
              <a:t>Called to proclaim and practice our faith as</a:t>
            </a:r>
            <a:br>
              <a:rPr lang="en-US" sz="4000" dirty="0"/>
            </a:br>
            <a:r>
              <a:rPr lang="en-US" sz="4000" dirty="0"/>
              <a:t>    representatives/ambassadors of the Kingdom.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1072646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89C9E1-C6DA-1ECB-05C0-287BB23DA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91B66-D76D-6F46-2B8D-4AE2F9F5CA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279133"/>
            <a:ext cx="10782300" cy="23100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Vision Development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…  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CA" sz="6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BD964D2-8CC4-C74A-919F-2D80442E417D}"/>
              </a:ext>
            </a:extLst>
          </p:cNvPr>
          <p:cNvGrpSpPr/>
          <p:nvPr/>
        </p:nvGrpSpPr>
        <p:grpSpPr>
          <a:xfrm>
            <a:off x="4843441" y="2015066"/>
            <a:ext cx="6542363" cy="3418505"/>
            <a:chOff x="3688674" y="1742106"/>
            <a:chExt cx="7899822" cy="4097866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DDECF7A9-2DA6-DFFE-F58A-0679E38D8DF9}"/>
                </a:ext>
              </a:extLst>
            </p:cNvPr>
            <p:cNvSpPr/>
            <p:nvPr/>
          </p:nvSpPr>
          <p:spPr>
            <a:xfrm>
              <a:off x="6550408" y="2370666"/>
              <a:ext cx="5038088" cy="2840746"/>
            </a:xfrm>
            <a:custGeom>
              <a:avLst/>
              <a:gdLst>
                <a:gd name="connsiteX0" fmla="*/ 4639743 w 5038088"/>
                <a:gd name="connsiteY0" fmla="*/ 0 h 2840746"/>
                <a:gd name="connsiteX1" fmla="*/ 10 w 5038088"/>
                <a:gd name="connsiteY1" fmla="*/ 1574800 h 2840746"/>
                <a:gd name="connsiteX2" fmla="*/ 4673610 w 5038088"/>
                <a:gd name="connsiteY2" fmla="*/ 2777067 h 2840746"/>
                <a:gd name="connsiteX3" fmla="*/ 4656677 w 5038088"/>
                <a:gd name="connsiteY3" fmla="*/ 2794000 h 2840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38088" h="2840746">
                  <a:moveTo>
                    <a:pt x="4639743" y="0"/>
                  </a:moveTo>
                  <a:cubicBezTo>
                    <a:pt x="2317054" y="555978"/>
                    <a:pt x="-5634" y="1111956"/>
                    <a:pt x="10" y="1574800"/>
                  </a:cubicBezTo>
                  <a:cubicBezTo>
                    <a:pt x="5654" y="2037644"/>
                    <a:pt x="3897499" y="2573867"/>
                    <a:pt x="4673610" y="2777067"/>
                  </a:cubicBezTo>
                  <a:cubicBezTo>
                    <a:pt x="5449721" y="2980267"/>
                    <a:pt x="4761099" y="2616200"/>
                    <a:pt x="4656677" y="2794000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D3B1766-0E37-9479-2925-E12508C6DF78}"/>
                </a:ext>
              </a:extLst>
            </p:cNvPr>
            <p:cNvSpPr/>
            <p:nvPr/>
          </p:nvSpPr>
          <p:spPr>
            <a:xfrm>
              <a:off x="3688674" y="1742106"/>
              <a:ext cx="5723467" cy="4097866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FF71B1D-0C14-36F7-5A88-9D248114DA2F}"/>
              </a:ext>
            </a:extLst>
          </p:cNvPr>
          <p:cNvSpPr txBox="1"/>
          <p:nvPr/>
        </p:nvSpPr>
        <p:spPr>
          <a:xfrm flipH="1">
            <a:off x="603504" y="2009897"/>
            <a:ext cx="32527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/>
              <a:t>Kingdoms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4C1A20-9A7A-82DE-1160-3F05F0BDCF2D}"/>
              </a:ext>
            </a:extLst>
          </p:cNvPr>
          <p:cNvSpPr txBox="1"/>
          <p:nvPr/>
        </p:nvSpPr>
        <p:spPr>
          <a:xfrm>
            <a:off x="5825067" y="2269067"/>
            <a:ext cx="26077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/>
              <a:t>World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C4DDDF-2367-AD6B-14F9-D1DB31A560D3}"/>
              </a:ext>
            </a:extLst>
          </p:cNvPr>
          <p:cNvSpPr txBox="1"/>
          <p:nvPr/>
        </p:nvSpPr>
        <p:spPr>
          <a:xfrm>
            <a:off x="8330354" y="3137592"/>
            <a:ext cx="26077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/>
              <a:t>Heaven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4B8CCA-DE62-95C4-1B12-3AD7EE04148B}"/>
              </a:ext>
            </a:extLst>
          </p:cNvPr>
          <p:cNvSpPr txBox="1"/>
          <p:nvPr/>
        </p:nvSpPr>
        <p:spPr>
          <a:xfrm>
            <a:off x="643637" y="4656329"/>
            <a:ext cx="43349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/>
              <a:t>Being IN the world, but not OF it.</a:t>
            </a:r>
          </a:p>
        </p:txBody>
      </p:sp>
    </p:spTree>
    <p:extLst>
      <p:ext uri="{BB962C8B-B14F-4D97-AF65-F5344CB8AC3E}">
        <p14:creationId xmlns:p14="http://schemas.microsoft.com/office/powerpoint/2010/main" val="2284774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89C9E1-C6DA-1ECB-05C0-287BB23DA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91B66-D76D-6F46-2B8D-4AE2F9F5CA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279133"/>
            <a:ext cx="10782300" cy="23100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Vision Development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…  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CA" sz="6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BD964D2-8CC4-C74A-919F-2D80442E417D}"/>
              </a:ext>
            </a:extLst>
          </p:cNvPr>
          <p:cNvGrpSpPr/>
          <p:nvPr/>
        </p:nvGrpSpPr>
        <p:grpSpPr>
          <a:xfrm>
            <a:off x="7653867" y="2015066"/>
            <a:ext cx="3731937" cy="1761067"/>
            <a:chOff x="3688674" y="1742106"/>
            <a:chExt cx="7899822" cy="4097866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DDECF7A9-2DA6-DFFE-F58A-0679E38D8DF9}"/>
                </a:ext>
              </a:extLst>
            </p:cNvPr>
            <p:cNvSpPr/>
            <p:nvPr/>
          </p:nvSpPr>
          <p:spPr>
            <a:xfrm>
              <a:off x="6550408" y="2370666"/>
              <a:ext cx="5038088" cy="2840746"/>
            </a:xfrm>
            <a:custGeom>
              <a:avLst/>
              <a:gdLst>
                <a:gd name="connsiteX0" fmla="*/ 4639743 w 5038088"/>
                <a:gd name="connsiteY0" fmla="*/ 0 h 2840746"/>
                <a:gd name="connsiteX1" fmla="*/ 10 w 5038088"/>
                <a:gd name="connsiteY1" fmla="*/ 1574800 h 2840746"/>
                <a:gd name="connsiteX2" fmla="*/ 4673610 w 5038088"/>
                <a:gd name="connsiteY2" fmla="*/ 2777067 h 2840746"/>
                <a:gd name="connsiteX3" fmla="*/ 4656677 w 5038088"/>
                <a:gd name="connsiteY3" fmla="*/ 2794000 h 2840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38088" h="2840746">
                  <a:moveTo>
                    <a:pt x="4639743" y="0"/>
                  </a:moveTo>
                  <a:cubicBezTo>
                    <a:pt x="2317054" y="555978"/>
                    <a:pt x="-5634" y="1111956"/>
                    <a:pt x="10" y="1574800"/>
                  </a:cubicBezTo>
                  <a:cubicBezTo>
                    <a:pt x="5654" y="2037644"/>
                    <a:pt x="3897499" y="2573867"/>
                    <a:pt x="4673610" y="2777067"/>
                  </a:cubicBezTo>
                  <a:cubicBezTo>
                    <a:pt x="5449721" y="2980267"/>
                    <a:pt x="4761099" y="2616200"/>
                    <a:pt x="4656677" y="2794000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D3B1766-0E37-9479-2925-E12508C6DF78}"/>
                </a:ext>
              </a:extLst>
            </p:cNvPr>
            <p:cNvSpPr/>
            <p:nvPr/>
          </p:nvSpPr>
          <p:spPr>
            <a:xfrm>
              <a:off x="3688674" y="1742106"/>
              <a:ext cx="5723467" cy="4097866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FF71B1D-0C14-36F7-5A88-9D248114DA2F}"/>
              </a:ext>
            </a:extLst>
          </p:cNvPr>
          <p:cNvSpPr txBox="1"/>
          <p:nvPr/>
        </p:nvSpPr>
        <p:spPr>
          <a:xfrm flipH="1">
            <a:off x="603503" y="2009897"/>
            <a:ext cx="4510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/>
              <a:t>Kingdom Life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9E78AC-AE87-F73E-A7D6-53139FE3DD17}"/>
              </a:ext>
            </a:extLst>
          </p:cNvPr>
          <p:cNvSpPr txBox="1"/>
          <p:nvPr/>
        </p:nvSpPr>
        <p:spPr>
          <a:xfrm>
            <a:off x="643466" y="3933534"/>
            <a:ext cx="894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What does it mean when we pray….</a:t>
            </a:r>
          </a:p>
          <a:p>
            <a:br>
              <a:rPr lang="en-CA" sz="800" dirty="0"/>
            </a:br>
            <a:r>
              <a:rPr lang="en-CA" sz="3600" dirty="0"/>
              <a:t>Thy will be done… on Earth… as in Heaven…</a:t>
            </a:r>
          </a:p>
        </p:txBody>
      </p:sp>
    </p:spTree>
    <p:extLst>
      <p:ext uri="{BB962C8B-B14F-4D97-AF65-F5344CB8AC3E}">
        <p14:creationId xmlns:p14="http://schemas.microsoft.com/office/powerpoint/2010/main" val="104760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89C9E1-C6DA-1ECB-05C0-287BB23DA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91B66-D76D-6F46-2B8D-4AE2F9F5CA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279133"/>
            <a:ext cx="10782300" cy="23100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Vision Development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…  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CA" sz="6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BD964D2-8CC4-C74A-919F-2D80442E417D}"/>
              </a:ext>
            </a:extLst>
          </p:cNvPr>
          <p:cNvGrpSpPr/>
          <p:nvPr/>
        </p:nvGrpSpPr>
        <p:grpSpPr>
          <a:xfrm>
            <a:off x="7653867" y="2015066"/>
            <a:ext cx="3731937" cy="1761067"/>
            <a:chOff x="3688674" y="1742106"/>
            <a:chExt cx="7899822" cy="4097866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DDECF7A9-2DA6-DFFE-F58A-0679E38D8DF9}"/>
                </a:ext>
              </a:extLst>
            </p:cNvPr>
            <p:cNvSpPr/>
            <p:nvPr/>
          </p:nvSpPr>
          <p:spPr>
            <a:xfrm>
              <a:off x="6550408" y="2370666"/>
              <a:ext cx="5038088" cy="2840746"/>
            </a:xfrm>
            <a:custGeom>
              <a:avLst/>
              <a:gdLst>
                <a:gd name="connsiteX0" fmla="*/ 4639743 w 5038088"/>
                <a:gd name="connsiteY0" fmla="*/ 0 h 2840746"/>
                <a:gd name="connsiteX1" fmla="*/ 10 w 5038088"/>
                <a:gd name="connsiteY1" fmla="*/ 1574800 h 2840746"/>
                <a:gd name="connsiteX2" fmla="*/ 4673610 w 5038088"/>
                <a:gd name="connsiteY2" fmla="*/ 2777067 h 2840746"/>
                <a:gd name="connsiteX3" fmla="*/ 4656677 w 5038088"/>
                <a:gd name="connsiteY3" fmla="*/ 2794000 h 2840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38088" h="2840746">
                  <a:moveTo>
                    <a:pt x="4639743" y="0"/>
                  </a:moveTo>
                  <a:cubicBezTo>
                    <a:pt x="2317054" y="555978"/>
                    <a:pt x="-5634" y="1111956"/>
                    <a:pt x="10" y="1574800"/>
                  </a:cubicBezTo>
                  <a:cubicBezTo>
                    <a:pt x="5654" y="2037644"/>
                    <a:pt x="3897499" y="2573867"/>
                    <a:pt x="4673610" y="2777067"/>
                  </a:cubicBezTo>
                  <a:cubicBezTo>
                    <a:pt x="5449721" y="2980267"/>
                    <a:pt x="4761099" y="2616200"/>
                    <a:pt x="4656677" y="2794000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D3B1766-0E37-9479-2925-E12508C6DF78}"/>
                </a:ext>
              </a:extLst>
            </p:cNvPr>
            <p:cNvSpPr/>
            <p:nvPr/>
          </p:nvSpPr>
          <p:spPr>
            <a:xfrm>
              <a:off x="3688674" y="1742106"/>
              <a:ext cx="5723467" cy="4097866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FF71B1D-0C14-36F7-5A88-9D248114DA2F}"/>
              </a:ext>
            </a:extLst>
          </p:cNvPr>
          <p:cNvSpPr txBox="1"/>
          <p:nvPr/>
        </p:nvSpPr>
        <p:spPr>
          <a:xfrm flipH="1">
            <a:off x="603502" y="2009897"/>
            <a:ext cx="70503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800" dirty="0"/>
              <a:t>Meanings of Kingdom Life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9E78AC-AE87-F73E-A7D6-53139FE3DD17}"/>
              </a:ext>
            </a:extLst>
          </p:cNvPr>
          <p:cNvSpPr txBox="1"/>
          <p:nvPr/>
        </p:nvSpPr>
        <p:spPr>
          <a:xfrm>
            <a:off x="603502" y="3200961"/>
            <a:ext cx="88382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God’s Will… Humility/Service… Love/Forgiveness… Childlike Faith… </a:t>
            </a:r>
            <a:r>
              <a:rPr lang="en-CA" sz="2000" dirty="0"/>
              <a:t>(as per </a:t>
            </a:r>
            <a:r>
              <a:rPr lang="en-CA" sz="2000" dirty="0" err="1"/>
              <a:t>BibleHint</a:t>
            </a:r>
            <a:r>
              <a:rPr lang="en-CA" sz="1400" dirty="0"/>
              <a:t>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D1050C-97F9-5D48-824E-7F488835121D}"/>
              </a:ext>
            </a:extLst>
          </p:cNvPr>
          <p:cNvSpPr txBox="1"/>
          <p:nvPr/>
        </p:nvSpPr>
        <p:spPr>
          <a:xfrm>
            <a:off x="1304374" y="4756324"/>
            <a:ext cx="1008143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/>
              <a:t>Christ used metaphors of mustard seed and yeast… </a:t>
            </a:r>
            <a:br>
              <a:rPr lang="en-CA" sz="3200" dirty="0"/>
            </a:br>
            <a:br>
              <a:rPr lang="en-CA" sz="800" dirty="0"/>
            </a:br>
            <a:r>
              <a:rPr lang="en-CA" sz="3200" dirty="0"/>
              <a:t>Are we to be active or passive in establishing and expanding His Kingdom on Earth?</a:t>
            </a:r>
          </a:p>
        </p:txBody>
      </p:sp>
    </p:spTree>
    <p:extLst>
      <p:ext uri="{BB962C8B-B14F-4D97-AF65-F5344CB8AC3E}">
        <p14:creationId xmlns:p14="http://schemas.microsoft.com/office/powerpoint/2010/main" val="1891681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C114CC-C9BF-BB30-AB60-9F6862714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88831-A4AD-8B3E-87E9-65CE3C70D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279134"/>
            <a:ext cx="10782300" cy="299345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Vision Development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…  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are we called to do?</a:t>
            </a:r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 how do we do it?</a:t>
            </a:r>
            <a:endParaRPr lang="en-CA" sz="6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DFC4E1-0EF6-AEB1-BD08-6B44CCD57909}"/>
              </a:ext>
            </a:extLst>
          </p:cNvPr>
          <p:cNvSpPr txBox="1"/>
          <p:nvPr/>
        </p:nvSpPr>
        <p:spPr>
          <a:xfrm>
            <a:off x="981777" y="3503597"/>
            <a:ext cx="1092235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Christ expects his followers </a:t>
            </a:r>
            <a:r>
              <a:rPr lang="en-US" sz="3600" dirty="0"/>
              <a:t>to be </a:t>
            </a:r>
            <a:r>
              <a:rPr lang="en-US" sz="3600" b="1" dirty="0"/>
              <a:t>Salt and Light </a:t>
            </a:r>
            <a:r>
              <a:rPr lang="en-US" sz="3600" dirty="0"/>
              <a:t>in their surrounding communities?  What does this mean?</a:t>
            </a:r>
          </a:p>
          <a:p>
            <a:endParaRPr lang="en-US" sz="800" dirty="0"/>
          </a:p>
          <a:p>
            <a:pPr lvl="1"/>
            <a:r>
              <a:rPr lang="en-US" sz="3600" dirty="0"/>
              <a:t>The </a:t>
            </a:r>
            <a:r>
              <a:rPr lang="en-US" sz="3600" b="1" dirty="0"/>
              <a:t>Missional Church Movement </a:t>
            </a:r>
            <a:r>
              <a:rPr lang="en-US" sz="3600" dirty="0"/>
              <a:t>provides some </a:t>
            </a:r>
            <a:r>
              <a:rPr lang="en-US" sz="3600" b="1" dirty="0"/>
              <a:t>guidance</a:t>
            </a:r>
            <a:r>
              <a:rPr lang="en-US" sz="3600" dirty="0"/>
              <a:t> on how we might do this.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3097614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E53ED-E6B1-D035-99B4-08527AB18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F720104-7802-1A41-3793-C5341F7DB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3" y="2813197"/>
            <a:ext cx="2549599" cy="3833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87D3F02F-6A66-FE56-23DC-1895ECA53E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8829" y="2768867"/>
            <a:ext cx="246697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AC9CA06-D0F7-FB4A-52E7-06A3CFE2A47C}"/>
              </a:ext>
            </a:extLst>
          </p:cNvPr>
          <p:cNvSpPr txBox="1"/>
          <p:nvPr/>
        </p:nvSpPr>
        <p:spPr>
          <a:xfrm>
            <a:off x="3793067" y="3258207"/>
            <a:ext cx="45416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Examples by:</a:t>
            </a:r>
          </a:p>
          <a:p>
            <a:pPr algn="ctr"/>
            <a:r>
              <a:rPr lang="en-US" sz="4400" dirty="0"/>
              <a:t>Timothy Keller,</a:t>
            </a:r>
            <a:br>
              <a:rPr lang="en-US" sz="4400" dirty="0"/>
            </a:br>
            <a:r>
              <a:rPr lang="en-US" sz="4400" dirty="0"/>
              <a:t>Gary Nelson, </a:t>
            </a:r>
            <a:br>
              <a:rPr lang="en-US" sz="4400" dirty="0"/>
            </a:br>
            <a:r>
              <a:rPr lang="en-US" sz="4400" dirty="0"/>
              <a:t>and many others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C7E16E9-8432-601A-1CA8-8F4C94FA4749}"/>
              </a:ext>
            </a:extLst>
          </p:cNvPr>
          <p:cNvSpPr txBox="1">
            <a:spLocks/>
          </p:cNvSpPr>
          <p:nvPr/>
        </p:nvSpPr>
        <p:spPr>
          <a:xfrm>
            <a:off x="603504" y="279134"/>
            <a:ext cx="10782300" cy="29790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Meaning of “Missional” Christianity</a:t>
            </a:r>
          </a:p>
          <a:p>
            <a:pPr algn="ctr"/>
            <a:b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CA" sz="6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587248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</TotalTime>
  <Words>869</Words>
  <Application>Microsoft Office PowerPoint</Application>
  <PresentationFormat>Widescreen</PresentationFormat>
  <Paragraphs>74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Aptos</vt:lpstr>
      <vt:lpstr>Arial</vt:lpstr>
      <vt:lpstr>Calibri Light</vt:lpstr>
      <vt:lpstr>Open Sans</vt:lpstr>
      <vt:lpstr>Metropolitan</vt:lpstr>
      <vt:lpstr>Vision Development    …    of proposed  Missional Church Support Network  whether limited or more expansive</vt:lpstr>
      <vt:lpstr>Vision Development    …   What are we seeking to do?  Primarily a lay-oriented initiative, reflecting a sense of Christian social responsibility in the larger community.</vt:lpstr>
      <vt:lpstr>Vision Development    …   My personal orientation/identity</vt:lpstr>
      <vt:lpstr>Vision Development    …   What are we called to do?</vt:lpstr>
      <vt:lpstr>Vision Development    …   </vt:lpstr>
      <vt:lpstr>Vision Development    …   </vt:lpstr>
      <vt:lpstr>Vision Development    …   </vt:lpstr>
      <vt:lpstr>Vision Development    …   What are we called to do? And how do we do it?</vt:lpstr>
      <vt:lpstr>PowerPoint Presentation</vt:lpstr>
      <vt:lpstr>PowerPoint Presentation</vt:lpstr>
      <vt:lpstr>Vision Development    …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Development    …   What we are seeking to do?</dc:title>
  <dc:creator>R n R</dc:creator>
  <cp:lastModifiedBy>R n R</cp:lastModifiedBy>
  <cp:revision>2</cp:revision>
  <cp:lastPrinted>2024-02-19T19:06:22Z</cp:lastPrinted>
  <dcterms:created xsi:type="dcterms:W3CDTF">2024-02-16T23:02:07Z</dcterms:created>
  <dcterms:modified xsi:type="dcterms:W3CDTF">2024-09-07T16:38:40Z</dcterms:modified>
</cp:coreProperties>
</file>